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68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9.emf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20.emf"/><Relationship Id="rId7" Type="http://schemas.openxmlformats.org/officeDocument/2006/relationships/package" Target="../embeddings/Microsoft_Word_Document8.docx"/><Relationship Id="rId8" Type="http://schemas.openxmlformats.org/officeDocument/2006/relationships/image" Target="../media/image21.emf"/><Relationship Id="rId9" Type="http://schemas.openxmlformats.org/officeDocument/2006/relationships/package" Target="../embeddings/Microsoft_Word_Document9.docx"/><Relationship Id="rId10" Type="http://schemas.openxmlformats.org/officeDocument/2006/relationships/image" Target="../media/image22.emf"/><Relationship Id="rId11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4" Type="http://schemas.openxmlformats.org/officeDocument/2006/relationships/image" Target="../media/image25.emf"/><Relationship Id="rId5" Type="http://schemas.openxmlformats.org/officeDocument/2006/relationships/package" Target="../embeddings/Microsoft_Word_Document11.docx"/><Relationship Id="rId6" Type="http://schemas.openxmlformats.org/officeDocument/2006/relationships/image" Target="../media/image26.emf"/><Relationship Id="rId7" Type="http://schemas.openxmlformats.org/officeDocument/2006/relationships/package" Target="../embeddings/Microsoft_Word_Document12.docx"/><Relationship Id="rId8" Type="http://schemas.openxmlformats.org/officeDocument/2006/relationships/image" Target="../media/image27.emf"/><Relationship Id="rId9" Type="http://schemas.openxmlformats.org/officeDocument/2006/relationships/package" Target="../embeddings/Microsoft_Word_Document13.docx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4.emf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5.emf"/><Relationship Id="rId7" Type="http://schemas.openxmlformats.org/officeDocument/2006/relationships/package" Target="../embeddings/Microsoft_Word_Document4.docx"/><Relationship Id="rId8" Type="http://schemas.openxmlformats.org/officeDocument/2006/relationships/image" Target="../media/image16.emf"/><Relationship Id="rId9" Type="http://schemas.openxmlformats.org/officeDocument/2006/relationships/package" Target="../embeddings/Microsoft_Word_Document5.docx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Achieve Your Best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20: </a:t>
            </a:r>
            <a:r>
              <a:rPr lang="en-US" b="1" dirty="0" smtClean="0"/>
              <a:t>Pacing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Answers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7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9.  A bakery sells cakes.  The amount charged for a cake  (</a:t>
            </a:r>
            <a:r>
              <a:rPr lang="en-US" i="1" dirty="0" smtClean="0">
                <a:latin typeface="Times"/>
                <a:cs typeface="Times"/>
              </a:rPr>
              <a:t>c</a:t>
            </a:r>
            <a:r>
              <a:rPr lang="en-US" dirty="0" smtClean="0"/>
              <a:t>) is $20 plus an additional charge for each color (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dirty="0" smtClean="0"/>
              <a:t>) used to decorate the cake, as shown in the equation below.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does the number 3 represent in the equation?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an undecorated cake.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number of colors used on the cake.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additional cost for each color used on the cake.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The cost of the cake decorated with one color.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03867"/>
              </p:ext>
            </p:extLst>
          </p:nvPr>
        </p:nvGraphicFramePr>
        <p:xfrm>
          <a:off x="3477418" y="1934534"/>
          <a:ext cx="21637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3" imgW="698500" imgH="177800" progId="Equation.3">
                  <p:embed/>
                </p:oleObj>
              </mc:Choice>
              <mc:Fallback>
                <p:oleObj name="Equation" r:id="rId3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7418" y="1934534"/>
                        <a:ext cx="21637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557" y="4426484"/>
            <a:ext cx="7675631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10.  A graph of a linear equation is shown below.  Which equation describes the graph?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48806"/>
              </p:ext>
            </p:extLst>
          </p:nvPr>
        </p:nvGraphicFramePr>
        <p:xfrm>
          <a:off x="-3803506" y="3473657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Document" r:id="rId3" imgW="6858000" imgH="431800" progId="Word.Document.12">
                  <p:embed/>
                </p:oleObj>
              </mc:Choice>
              <mc:Fallback>
                <p:oleObj name="Document" r:id="rId3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803506" y="3473657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594791"/>
              </p:ext>
            </p:extLst>
          </p:nvPr>
        </p:nvGraphicFramePr>
        <p:xfrm>
          <a:off x="-3832153" y="4087479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Document" r:id="rId5" imgW="6858000" imgH="431800" progId="Word.Document.12">
                  <p:embed/>
                </p:oleObj>
              </mc:Choice>
              <mc:Fallback>
                <p:oleObj name="Document" r:id="rId5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832153" y="4087479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65469"/>
              </p:ext>
            </p:extLst>
          </p:nvPr>
        </p:nvGraphicFramePr>
        <p:xfrm>
          <a:off x="-3736663" y="4676337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736663" y="4676337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60080"/>
              </p:ext>
            </p:extLst>
          </p:nvPr>
        </p:nvGraphicFramePr>
        <p:xfrm>
          <a:off x="-3612550" y="5206241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Document" r:id="rId9" imgW="6858000" imgH="889000" progId="Word.Document.12">
                  <p:embed/>
                </p:oleObj>
              </mc:Choice>
              <mc:Fallback>
                <p:oleObj name="Document" r:id="rId9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3612550" y="5206241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GraphLinear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36" y="2234281"/>
            <a:ext cx="3973195" cy="3973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557" y="5204261"/>
            <a:ext cx="2712586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11.  A student’s SAT scores are listed below. 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1080      1125      1170     1215     1260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scores </a:t>
            </a:r>
            <a:r>
              <a:rPr lang="en-US" dirty="0"/>
              <a:t>follow a pattern.  Which expression can be used to determine the </a:t>
            </a:r>
            <a:r>
              <a:rPr lang="en-US" dirty="0" smtClean="0"/>
              <a:t>student’s scores after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/>
              <a:t> attempts?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45n + 1080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45(n + 1080)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1080n + 45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1080n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3604652"/>
            <a:ext cx="2437148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12.  Which value is not in the range of the function?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-4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4024907"/>
            <a:ext cx="859067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unctionRelati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32" y="2154275"/>
            <a:ext cx="3971889" cy="39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13.  The table below shows values of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 as a function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linear equation best describes the relationship between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74663"/>
              </p:ext>
            </p:extLst>
          </p:nvPr>
        </p:nvGraphicFramePr>
        <p:xfrm>
          <a:off x="5356778" y="3574410"/>
          <a:ext cx="2804848" cy="2286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02424"/>
                <a:gridCol w="140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x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y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29882"/>
              </p:ext>
            </p:extLst>
          </p:nvPr>
        </p:nvGraphicFramePr>
        <p:xfrm>
          <a:off x="-3727114" y="3626425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Document" r:id="rId3" imgW="6858000" imgH="431800" progId="Word.Document.12">
                  <p:embed/>
                </p:oleObj>
              </mc:Choice>
              <mc:Fallback>
                <p:oleObj name="Document" r:id="rId3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727114" y="3626425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46536"/>
              </p:ext>
            </p:extLst>
          </p:nvPr>
        </p:nvGraphicFramePr>
        <p:xfrm>
          <a:off x="-3727114" y="4182959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Document" r:id="rId5" imgW="6858000" imgH="431800" progId="Word.Document.12">
                  <p:embed/>
                </p:oleObj>
              </mc:Choice>
              <mc:Fallback>
                <p:oleObj name="Document" r:id="rId5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727114" y="4182959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06038"/>
              </p:ext>
            </p:extLst>
          </p:nvPr>
        </p:nvGraphicFramePr>
        <p:xfrm>
          <a:off x="-3727114" y="4704981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727114" y="4704981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29559"/>
              </p:ext>
            </p:extLst>
          </p:nvPr>
        </p:nvGraphicFramePr>
        <p:xfrm>
          <a:off x="-3727138" y="5244433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Document" r:id="rId9" imgW="6858000" imgH="889000" progId="Word.Document.12">
                  <p:embed/>
                </p:oleObj>
              </mc:Choice>
              <mc:Fallback>
                <p:oleObj name="Document" r:id="rId9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3727138" y="5244433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557" y="4688669"/>
            <a:ext cx="248341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14.  The bar graph below represents students’ favorite math classes.  How many more students prefer Statistics over Calculus?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15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Bar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78" y="2450816"/>
            <a:ext cx="4991079" cy="377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557" y="3343160"/>
            <a:ext cx="110184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15.  The box-and-whisker plot below represents the raw scores on an Algebra test.  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of the following statements is true?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3 and 10.5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7 and 18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50% of the scores are between 7 and 18.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Approximately 50% of the scores are between 3 and 7.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7921"/>
            <a:ext cx="8042494" cy="200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557" y="5070834"/>
            <a:ext cx="7750333" cy="38288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16.  Two dice are thrown and the sum of the sides calculated.  What is the probability that the sum of the sides is 6? 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6%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14%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17%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50%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4127636"/>
            <a:ext cx="130727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17.  Two monomials are shown below.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What is the least common multiple (LCM) of these monomials?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i="1" dirty="0" smtClean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67752"/>
              </p:ext>
            </p:extLst>
          </p:nvPr>
        </p:nvGraphicFramePr>
        <p:xfrm>
          <a:off x="3168914" y="1156355"/>
          <a:ext cx="3050050" cy="80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quation" r:id="rId3" imgW="1257300" imgH="330200" progId="Equation.3">
                  <p:embed/>
                </p:oleObj>
              </mc:Choice>
              <mc:Fallback>
                <p:oleObj name="Equation" r:id="rId3" imgW="1257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914" y="1156355"/>
                        <a:ext cx="3050050" cy="801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31602"/>
              </p:ext>
            </p:extLst>
          </p:nvPr>
        </p:nvGraphicFramePr>
        <p:xfrm>
          <a:off x="896433" y="3906095"/>
          <a:ext cx="1071966" cy="62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433" y="3906095"/>
                        <a:ext cx="1071966" cy="62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27952"/>
              </p:ext>
            </p:extLst>
          </p:nvPr>
        </p:nvGraphicFramePr>
        <p:xfrm>
          <a:off x="903288" y="4422775"/>
          <a:ext cx="10366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Equation" r:id="rId7" imgW="381000" imgH="228600" progId="Equation.3">
                  <p:embed/>
                </p:oleObj>
              </mc:Choice>
              <mc:Fallback>
                <p:oleObj name="Equation" r:id="rId7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3288" y="4422775"/>
                        <a:ext cx="10366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967334"/>
              </p:ext>
            </p:extLst>
          </p:nvPr>
        </p:nvGraphicFramePr>
        <p:xfrm>
          <a:off x="888344" y="5425742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4" name="Equation" r:id="rId9" imgW="469900" imgH="228600" progId="Equation.3">
                  <p:embed/>
                </p:oleObj>
              </mc:Choice>
              <mc:Fallback>
                <p:oleObj name="Equation" r:id="rId9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8344" y="5425742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69774"/>
              </p:ext>
            </p:extLst>
          </p:nvPr>
        </p:nvGraphicFramePr>
        <p:xfrm>
          <a:off x="888344" y="4937164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Equation" r:id="rId11" imgW="469900" imgH="228600" progId="Equation.3">
                  <p:embed/>
                </p:oleObj>
              </mc:Choice>
              <mc:Fallback>
                <p:oleObj name="Equation" r:id="rId11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8344" y="4937164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5469049"/>
            <a:ext cx="1709081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3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18</a:t>
            </a:r>
            <a:r>
              <a:rPr lang="en-US" dirty="0"/>
              <a:t>. The length of each edge of a cube is </a:t>
            </a:r>
            <a:r>
              <a:rPr lang="en-US" dirty="0" smtClean="0"/>
              <a:t>tripled.  By </a:t>
            </a:r>
            <a:r>
              <a:rPr lang="en-US" dirty="0"/>
              <a:t>what factor is the volume of </a:t>
            </a:r>
            <a:r>
              <a:rPr lang="en-US" dirty="0" smtClean="0"/>
              <a:t>the </a:t>
            </a:r>
            <a:r>
              <a:rPr lang="en-US" dirty="0"/>
              <a:t>cube increased?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3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6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9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575145"/>
            <a:ext cx="110184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expression is shown below: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which value of </a:t>
            </a:r>
            <a:r>
              <a:rPr lang="en-US" i="1" dirty="0"/>
              <a:t>x</a:t>
            </a:r>
            <a:r>
              <a:rPr lang="en-US" dirty="0"/>
              <a:t> should the expression be  </a:t>
            </a:r>
            <a:r>
              <a:rPr lang="en-US" dirty="0" smtClean="0"/>
              <a:t>further </a:t>
            </a:r>
            <a:r>
              <a:rPr lang="en-US" dirty="0"/>
              <a:t>simplified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11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17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18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87354"/>
              </p:ext>
            </p:extLst>
          </p:nvPr>
        </p:nvGraphicFramePr>
        <p:xfrm>
          <a:off x="3808518" y="1287547"/>
          <a:ext cx="1221790" cy="67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8518" y="1287547"/>
                        <a:ext cx="1221790" cy="67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557" y="4230365"/>
            <a:ext cx="110184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19. Which value is closest to the square root of 280?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16.7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560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78,400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3352499"/>
            <a:ext cx="1335293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20. The ordered pairs below represent a function. 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{(1,4), (2,7), (5,3), (9,8)}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What is the domain of the function?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{4, 7, 3, 8}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{(4,1), (7,2), (3,5), (8,9)}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{1, 2, 5, 9}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{5, 9, 8, 17}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5005465"/>
            <a:ext cx="2166353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dirty="0" smtClean="0"/>
              <a:t>2. A hockey team </a:t>
            </a:r>
            <a:r>
              <a:rPr lang="en-US" dirty="0"/>
              <a:t>offers box seats for </a:t>
            </a:r>
            <a:r>
              <a:rPr lang="en-US" dirty="0" smtClean="0"/>
              <a:t>$37 </a:t>
            </a:r>
            <a:r>
              <a:rPr lang="en-US" dirty="0"/>
              <a:t>each and </a:t>
            </a:r>
            <a:r>
              <a:rPr lang="en-US" dirty="0" smtClean="0"/>
              <a:t>regular seats </a:t>
            </a:r>
            <a:r>
              <a:rPr lang="en-US" dirty="0"/>
              <a:t>for </a:t>
            </a:r>
            <a:r>
              <a:rPr lang="en-US" dirty="0" smtClean="0"/>
              <a:t>$16 </a:t>
            </a:r>
            <a:r>
              <a:rPr lang="en-US" dirty="0"/>
              <a:t>each.  The team presold </a:t>
            </a:r>
            <a:r>
              <a:rPr lang="en-US" dirty="0" smtClean="0"/>
              <a:t>153 </a:t>
            </a:r>
            <a:r>
              <a:rPr lang="en-US" dirty="0"/>
              <a:t>box seats and </a:t>
            </a:r>
            <a:r>
              <a:rPr lang="en-US" dirty="0" smtClean="0"/>
              <a:t>68 regular seats. Which </a:t>
            </a:r>
            <a:r>
              <a:rPr lang="en-US" dirty="0"/>
              <a:t>is closest estimate of how much the team made in presales?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$5,900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$7,400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$10,400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$13,200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4314416"/>
            <a:ext cx="1755492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dirty="0" smtClean="0"/>
              <a:t>3. A salesman earns a base salary of $2,000 plus $150 for each sale he makes.  Last month he earned $5,750.  Which equation could be used to find </a:t>
            </a:r>
            <a:r>
              <a:rPr lang="en-US" i="1" dirty="0" smtClean="0">
                <a:latin typeface="Times"/>
                <a:cs typeface="Times"/>
              </a:rPr>
              <a:t>s</a:t>
            </a:r>
            <a:r>
              <a:rPr lang="en-US" dirty="0" smtClean="0"/>
              <a:t>, the number of sales he made last month</a:t>
            </a:r>
            <a:r>
              <a:rPr lang="en-US" dirty="0"/>
              <a:t>?</a:t>
            </a:r>
            <a:r>
              <a:rPr lang="en-US" dirty="0" smtClean="0"/>
              <a:t>  </a:t>
            </a:r>
            <a:endParaRPr lang="en-US" dirty="0"/>
          </a:p>
          <a:p>
            <a:pPr marL="0" lv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498976"/>
              </p:ext>
            </p:extLst>
          </p:nvPr>
        </p:nvGraphicFramePr>
        <p:xfrm>
          <a:off x="999140" y="4831264"/>
          <a:ext cx="3215745" cy="48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3" imgW="1257300" imgH="190500" progId="Equation.3">
                  <p:embed/>
                </p:oleObj>
              </mc:Choice>
              <mc:Fallback>
                <p:oleObj name="Equation" r:id="rId3" imgW="1257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140" y="4831264"/>
                        <a:ext cx="3215745" cy="486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45875"/>
              </p:ext>
            </p:extLst>
          </p:nvPr>
        </p:nvGraphicFramePr>
        <p:xfrm>
          <a:off x="992794" y="4313834"/>
          <a:ext cx="3215745" cy="48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5" imgW="1257300" imgH="190500" progId="Equation.3">
                  <p:embed/>
                </p:oleObj>
              </mc:Choice>
              <mc:Fallback>
                <p:oleObj name="Equation" r:id="rId5" imgW="1257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794" y="4313834"/>
                        <a:ext cx="3215745" cy="486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78936"/>
              </p:ext>
            </p:extLst>
          </p:nvPr>
        </p:nvGraphicFramePr>
        <p:xfrm>
          <a:off x="994989" y="3808413"/>
          <a:ext cx="32496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7" imgW="1270000" imgH="190500" progId="Equation.3">
                  <p:embed/>
                </p:oleObj>
              </mc:Choice>
              <mc:Fallback>
                <p:oleObj name="Equation" r:id="rId7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989" y="3808413"/>
                        <a:ext cx="3249612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132103"/>
              </p:ext>
            </p:extLst>
          </p:nvPr>
        </p:nvGraphicFramePr>
        <p:xfrm>
          <a:off x="983594" y="5340735"/>
          <a:ext cx="34766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9" imgW="1358900" imgH="203200" progId="Equation.3">
                  <p:embed/>
                </p:oleObj>
              </mc:Choice>
              <mc:Fallback>
                <p:oleObj name="Equation" r:id="rId9" imgW="1358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3594" y="5340735"/>
                        <a:ext cx="34766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7557" y="4817776"/>
            <a:ext cx="3750982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9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4.  When the expression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factored completely, which is one its factors?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49352"/>
              </p:ext>
            </p:extLst>
          </p:nvPr>
        </p:nvGraphicFramePr>
        <p:xfrm>
          <a:off x="41119" y="1279274"/>
          <a:ext cx="9078534" cy="67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Document" r:id="rId3" imgW="6858000" imgH="508000" progId="Word.Document.12">
                  <p:embed/>
                </p:oleObj>
              </mc:Choice>
              <mc:Fallback>
                <p:oleObj name="Document" r:id="rId3" imgW="68580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19" y="1279274"/>
                        <a:ext cx="9078534" cy="672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236424"/>
              </p:ext>
            </p:extLst>
          </p:nvPr>
        </p:nvGraphicFramePr>
        <p:xfrm>
          <a:off x="966788" y="2919413"/>
          <a:ext cx="11160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Equation" r:id="rId5" imgW="406400" imgH="203200" progId="Equation.3">
                  <p:embed/>
                </p:oleObj>
              </mc:Choice>
              <mc:Fallback>
                <p:oleObj name="Equation" r:id="rId5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788" y="2919413"/>
                        <a:ext cx="11160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54460"/>
              </p:ext>
            </p:extLst>
          </p:nvPr>
        </p:nvGraphicFramePr>
        <p:xfrm>
          <a:off x="941014" y="3495675"/>
          <a:ext cx="1187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Equation" r:id="rId7" imgW="431800" imgH="203200" progId="Equation.3">
                  <p:embed/>
                </p:oleObj>
              </mc:Choice>
              <mc:Fallback>
                <p:oleObj name="Equation" r:id="rId7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1014" y="3495675"/>
                        <a:ext cx="11874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00212"/>
              </p:ext>
            </p:extLst>
          </p:nvPr>
        </p:nvGraphicFramePr>
        <p:xfrm>
          <a:off x="957263" y="4081463"/>
          <a:ext cx="11176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Equation" r:id="rId9" imgW="406400" imgH="203200" progId="Equation.3">
                  <p:embed/>
                </p:oleObj>
              </mc:Choice>
              <mc:Fallback>
                <p:oleObj name="Equation" r:id="rId9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7263" y="4081463"/>
                        <a:ext cx="11176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32583"/>
              </p:ext>
            </p:extLst>
          </p:nvPr>
        </p:nvGraphicFramePr>
        <p:xfrm>
          <a:off x="957572" y="4628945"/>
          <a:ext cx="1152216" cy="55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11" imgW="419100" imgH="203200" progId="Equation.3">
                  <p:embed/>
                </p:oleObj>
              </mc:Choice>
              <mc:Fallback>
                <p:oleObj name="Equation" r:id="rId11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7572" y="4628945"/>
                        <a:ext cx="1152216" cy="55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5863" y="4654489"/>
            <a:ext cx="1712601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5"/>
            <a:ext cx="8229600" cy="5986011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dirty="0" smtClean="0"/>
              <a:t>5.  At a football game, Jerry purchased x hotdogs and y drinks. He spent a total of $22.  The equation below represents the relationship between the number of hotdogs and drinks purchased.  </a:t>
            </a:r>
          </a:p>
          <a:p>
            <a:pPr marL="0" lvl="0" indent="0">
              <a:buNone/>
            </a:pPr>
            <a:r>
              <a:rPr lang="en-US" dirty="0" smtClean="0"/>
              <a:t>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ordered pair           represents the solution of the equation.  What does the solution represent?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Hotdogs cost $3 and drinks cost $2.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Jerry purchased 3 hotdogs and 2 drinks.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Jerry spent $3 on hotdogs and $2 on drinks.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Jerry purchased 2 drinks and 3 hotdogs.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75544"/>
              </p:ext>
            </p:extLst>
          </p:nvPr>
        </p:nvGraphicFramePr>
        <p:xfrm>
          <a:off x="3222347" y="2972030"/>
          <a:ext cx="867591" cy="51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3" imgW="342900" imgH="203200" progId="Equation.3">
                  <p:embed/>
                </p:oleObj>
              </mc:Choice>
              <mc:Fallback>
                <p:oleObj name="Equation" r:id="rId3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347" y="2972030"/>
                        <a:ext cx="867591" cy="514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90231"/>
              </p:ext>
            </p:extLst>
          </p:nvPr>
        </p:nvGraphicFramePr>
        <p:xfrm>
          <a:off x="3485719" y="2283927"/>
          <a:ext cx="19907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5" imgW="787400" imgH="203200" progId="Equation.3">
                  <p:embed/>
                </p:oleObj>
              </mc:Choice>
              <mc:Fallback>
                <p:oleObj name="Equation" r:id="rId5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5719" y="2283927"/>
                        <a:ext cx="19907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557" y="4734671"/>
            <a:ext cx="6648477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6.  Which of the following inequalities is true for all real values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311429"/>
              </p:ext>
            </p:extLst>
          </p:nvPr>
        </p:nvGraphicFramePr>
        <p:xfrm>
          <a:off x="-4012908" y="2289765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Document" r:id="rId3" imgW="6858000" imgH="444500" progId="Word.Document.12">
                  <p:embed/>
                </p:oleObj>
              </mc:Choice>
              <mc:Fallback>
                <p:oleObj name="Document" r:id="rId3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012908" y="2289765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819894"/>
              </p:ext>
            </p:extLst>
          </p:nvPr>
        </p:nvGraphicFramePr>
        <p:xfrm>
          <a:off x="990278" y="2876078"/>
          <a:ext cx="113268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Document" r:id="rId5" imgW="6858000" imgH="457200" progId="Word.Document.12">
                  <p:embed/>
                </p:oleObj>
              </mc:Choice>
              <mc:Fallback>
                <p:oleObj name="Document" r:id="rId5" imgW="68580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278" y="2876078"/>
                        <a:ext cx="11326813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865617"/>
              </p:ext>
            </p:extLst>
          </p:nvPr>
        </p:nvGraphicFramePr>
        <p:xfrm>
          <a:off x="-3697791" y="3464551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Document" r:id="rId7" imgW="6858000" imgH="444500" progId="Word.Document.12">
                  <p:embed/>
                </p:oleObj>
              </mc:Choice>
              <mc:Fallback>
                <p:oleObj name="Document" r:id="rId7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697791" y="3464551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014124"/>
              </p:ext>
            </p:extLst>
          </p:nvPr>
        </p:nvGraphicFramePr>
        <p:xfrm>
          <a:off x="-3010263" y="4046990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Document" r:id="rId9" imgW="6858000" imgH="444500" progId="Word.Document.12">
                  <p:embed/>
                </p:oleObj>
              </mc:Choice>
              <mc:Fallback>
                <p:oleObj name="Document" r:id="rId9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3010263" y="4046990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7557" y="3380065"/>
            <a:ext cx="2598002" cy="60744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514350" lvl="0" indent="-514350">
              <a:buAutoNum type="arabicPeriod" startAt="7"/>
            </a:pPr>
            <a:r>
              <a:rPr lang="en-US" dirty="0" smtClean="0"/>
              <a:t>Which of the following sets of ordered pairs is </a:t>
            </a:r>
            <a:r>
              <a:rPr lang="en-US" b="1" dirty="0" smtClean="0"/>
              <a:t>not</a:t>
            </a:r>
            <a:r>
              <a:rPr lang="en-US" dirty="0" smtClean="0"/>
              <a:t> a function?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{(1,2), (2,3), (3,4), (4,5)}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{(1,4), (3,7), (1,2), (8,5)}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{(3,2), (4,6), (7,2), (1,8)}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{(2,3), (3,2), (5,6), (6,5)}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408572"/>
            <a:ext cx="4473136" cy="58832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8.  A pizza shop charges </a:t>
            </a:r>
            <a:r>
              <a:rPr lang="en-US" dirty="0"/>
              <a:t>for </a:t>
            </a:r>
            <a:r>
              <a:rPr lang="en-US" dirty="0" smtClean="0"/>
              <a:t>pizzas and </a:t>
            </a:r>
            <a:r>
              <a:rPr lang="en-US" dirty="0"/>
              <a:t>adds a delivery fee.  The cost (</a:t>
            </a:r>
            <a:r>
              <a:rPr lang="en-US" i="1" dirty="0"/>
              <a:t>c</a:t>
            </a:r>
            <a:r>
              <a:rPr lang="en-US" dirty="0"/>
              <a:t>), in dollars, to have any number of </a:t>
            </a:r>
            <a:r>
              <a:rPr lang="en-US" dirty="0" smtClean="0"/>
              <a:t>pizzas (</a:t>
            </a:r>
            <a:r>
              <a:rPr lang="en-US" i="1" dirty="0"/>
              <a:t>p</a:t>
            </a:r>
            <a:r>
              <a:rPr lang="en-US" dirty="0"/>
              <a:t>) delivered to a home is described by the function </a:t>
            </a:r>
            <a:r>
              <a:rPr lang="en-US" i="1" dirty="0"/>
              <a:t>c</a:t>
            </a:r>
            <a:r>
              <a:rPr lang="en-US" i="1" dirty="0" smtClean="0"/>
              <a:t>=14p+3</a:t>
            </a:r>
            <a:r>
              <a:rPr lang="en-US" dirty="0" smtClean="0"/>
              <a:t>.  Which statement is true? </a:t>
            </a:r>
          </a:p>
          <a:p>
            <a:pPr marL="0" lv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14 pizzas $17.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3 pizzas is $17.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Each pizza costs $14 and the delivery fee is $3.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Each pizza costs $3 and the delivery fee is $14.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6" y="4874725"/>
            <a:ext cx="8229243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8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886</Words>
  <Application>Microsoft Macintosh PowerPoint</Application>
  <PresentationFormat>On-screen Show (4:3)</PresentationFormat>
  <Paragraphs>173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Document</vt:lpstr>
      <vt:lpstr>Achieve Your Best Lesson 20: Pacing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I Keystone Exam Test Taking Strategies</dc:title>
  <dc:creator>Charles P. Kost</dc:creator>
  <cp:lastModifiedBy>Charles P. Kost</cp:lastModifiedBy>
  <cp:revision>44</cp:revision>
  <cp:lastPrinted>2012-12-07T12:33:50Z</cp:lastPrinted>
  <dcterms:created xsi:type="dcterms:W3CDTF">2012-08-30T11:35:50Z</dcterms:created>
  <dcterms:modified xsi:type="dcterms:W3CDTF">2013-03-07T23:38:51Z</dcterms:modified>
</cp:coreProperties>
</file>